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25" r:id="rId5"/>
    <p:sldId id="327" r:id="rId6"/>
    <p:sldId id="345" r:id="rId7"/>
    <p:sldId id="342" r:id="rId8"/>
    <p:sldId id="348" r:id="rId9"/>
    <p:sldId id="341" r:id="rId10"/>
    <p:sldId id="347" r:id="rId11"/>
    <p:sldId id="331" r:id="rId12"/>
    <p:sldId id="34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05" autoAdjust="0"/>
  </p:normalViewPr>
  <p:slideViewPr>
    <p:cSldViewPr snapToGrid="0">
      <p:cViewPr varScale="1">
        <p:scale>
          <a:sx n="73" d="100"/>
          <a:sy n="73" d="100"/>
        </p:scale>
        <p:origin x="618" y="72"/>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2/1/2024</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4"/>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5"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594">
              <a:defRPr sz="1400"/>
            </a:lvl2pPr>
            <a:lvl3pPr marL="457189">
              <a:defRPr sz="1400"/>
            </a:lvl3pPr>
            <a:lvl4pPr marL="685783">
              <a:defRPr sz="1400"/>
            </a:lvl4pPr>
            <a:lvl5pPr marL="1142971">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594">
              <a:defRPr sz="1400"/>
            </a:lvl2pPr>
            <a:lvl3pPr marL="457189">
              <a:defRPr sz="1400"/>
            </a:lvl3pPr>
            <a:lvl4pPr marL="685783">
              <a:defRPr sz="1400"/>
            </a:lvl4pPr>
            <a:lvl5pPr marL="1142971">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3"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594">
              <a:lnSpc>
                <a:spcPct val="100000"/>
              </a:lnSpc>
              <a:defRPr sz="1400"/>
            </a:lvl2pPr>
            <a:lvl3pPr marL="457189">
              <a:lnSpc>
                <a:spcPct val="100000"/>
              </a:lnSpc>
              <a:defRPr sz="1400"/>
            </a:lvl3pPr>
            <a:lvl4pPr marL="685783">
              <a:lnSpc>
                <a:spcPct val="100000"/>
              </a:lnSpc>
              <a:defRPr sz="1400"/>
            </a:lvl4pPr>
            <a:lvl5pPr marL="1142971">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594">
              <a:lnSpc>
                <a:spcPct val="100000"/>
              </a:lnSpc>
              <a:defRPr sz="1400"/>
            </a:lvl2pPr>
            <a:lvl3pPr marL="457189">
              <a:lnSpc>
                <a:spcPct val="100000"/>
              </a:lnSpc>
              <a:defRPr sz="1400"/>
            </a:lvl3pPr>
            <a:lvl4pPr marL="685783">
              <a:lnSpc>
                <a:spcPct val="100000"/>
              </a:lnSpc>
              <a:defRPr sz="1400"/>
            </a:lvl4pPr>
            <a:lvl5pPr marL="1142971">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594">
              <a:lnSpc>
                <a:spcPct val="100000"/>
              </a:lnSpc>
              <a:defRPr sz="1400"/>
            </a:lvl2pPr>
            <a:lvl3pPr marL="457189">
              <a:lnSpc>
                <a:spcPct val="100000"/>
              </a:lnSpc>
              <a:defRPr sz="1400"/>
            </a:lvl3pPr>
            <a:lvl4pPr marL="685783">
              <a:lnSpc>
                <a:spcPct val="100000"/>
              </a:lnSpc>
              <a:defRPr sz="1400"/>
            </a:lvl4pPr>
            <a:lvl5pPr marL="1142971">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3"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6" y="1485302"/>
            <a:ext cx="9120571"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1"/>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3"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7" y="987429"/>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7" y="993775"/>
            <a:ext cx="6124703"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51" y="685803"/>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594">
              <a:defRPr spc="0" baseline="0"/>
            </a:lvl2pPr>
            <a:lvl3pPr marL="457189">
              <a:defRPr spc="0" baseline="0"/>
            </a:lvl3pPr>
            <a:lvl4pPr marL="685783">
              <a:defRPr spc="0" baseline="0"/>
            </a:lvl4pPr>
            <a:lvl5pPr marL="1142971">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41" y="5547946"/>
            <a:ext cx="184731" cy="369332"/>
          </a:xfrm>
          <a:prstGeom prst="rect">
            <a:avLst/>
          </a:prstGeom>
          <a:noFill/>
        </p:spPr>
        <p:txBody>
          <a:bodyPr wrap="none" rtlCol="0">
            <a:spAutoFit/>
          </a:bodyPr>
          <a:lstStyle/>
          <a:p>
            <a:endParaRPr lang="en-US" sz="180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594">
              <a:defRPr spc="0" baseline="0"/>
            </a:lvl2pPr>
            <a:lvl3pPr marL="457189">
              <a:defRPr spc="0" baseline="0"/>
            </a:lvl3pPr>
            <a:lvl4pPr marL="685783">
              <a:defRPr spc="0" baseline="0"/>
            </a:lvl4pPr>
            <a:lvl5pPr marL="1142971">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41" y="5547946"/>
            <a:ext cx="184731" cy="369332"/>
          </a:xfrm>
          <a:prstGeom prst="rect">
            <a:avLst/>
          </a:prstGeom>
          <a:noFill/>
        </p:spPr>
        <p:txBody>
          <a:bodyPr wrap="none" rtlCol="0">
            <a:spAutoFit/>
          </a:bodyPr>
          <a:lstStyle/>
          <a:p>
            <a:endParaRPr lang="en-US" sz="180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7"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41" y="5547946"/>
            <a:ext cx="184731" cy="369332"/>
          </a:xfrm>
          <a:prstGeom prst="rect">
            <a:avLst/>
          </a:prstGeom>
          <a:noFill/>
        </p:spPr>
        <p:txBody>
          <a:bodyPr wrap="none" rtlCol="0">
            <a:spAutoFit/>
          </a:bodyPr>
          <a:lstStyle/>
          <a:p>
            <a:endParaRPr lang="en-US" sz="180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41" y="5547946"/>
            <a:ext cx="184731" cy="369332"/>
          </a:xfrm>
          <a:prstGeom prst="rect">
            <a:avLst/>
          </a:prstGeom>
          <a:noFill/>
        </p:spPr>
        <p:txBody>
          <a:bodyPr wrap="none" rtlCol="0">
            <a:spAutoFit/>
          </a:bodyPr>
          <a:lstStyle/>
          <a:p>
            <a:endParaRPr lang="en-US" sz="180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41" y="5547946"/>
            <a:ext cx="184731" cy="369332"/>
          </a:xfrm>
          <a:prstGeom prst="rect">
            <a:avLst/>
          </a:prstGeom>
          <a:noFill/>
        </p:spPr>
        <p:txBody>
          <a:bodyPr wrap="none" rtlCol="0">
            <a:spAutoFit/>
          </a:bodyPr>
          <a:lstStyle/>
          <a:p>
            <a:endParaRPr lang="en-US" sz="1800"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1"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1"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1"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500"/>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377"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2152356" y="997588"/>
            <a:ext cx="10438228" cy="548640"/>
          </a:xfrm>
        </p:spPr>
        <p:txBody>
          <a:bodyPr anchor="t">
            <a:noAutofit/>
          </a:bodyPr>
          <a:lstStyle/>
          <a:p>
            <a:r>
              <a:rPr lang="en-US" sz="5400" dirty="0"/>
              <a:t>Iot-Smart cattle system</a:t>
            </a:r>
          </a:p>
        </p:txBody>
      </p:sp>
      <p:sp>
        <p:nvSpPr>
          <p:cNvPr id="2" name="Subtitle 1">
            <a:extLst>
              <a:ext uri="{FF2B5EF4-FFF2-40B4-BE49-F238E27FC236}">
                <a16:creationId xmlns:a16="http://schemas.microsoft.com/office/drawing/2014/main" id="{A1307D8B-2864-21B6-1CE1-B605F29281C5}"/>
              </a:ext>
            </a:extLst>
          </p:cNvPr>
          <p:cNvSpPr>
            <a:spLocks noGrp="1"/>
          </p:cNvSpPr>
          <p:nvPr>
            <p:ph idx="1"/>
          </p:nvPr>
        </p:nvSpPr>
        <p:spPr>
          <a:xfrm>
            <a:off x="5339629" y="4696666"/>
            <a:ext cx="4707050" cy="1415210"/>
          </a:xfrm>
        </p:spPr>
        <p:txBody>
          <a:bodyPr>
            <a:normAutofit/>
          </a:bodyPr>
          <a:lstStyle/>
          <a:p>
            <a:r>
              <a:rPr lang="en-US" b="1" dirty="0"/>
              <a:t>Lakshmi Kanth T M [1RR22MC022]</a:t>
            </a:r>
          </a:p>
          <a:p>
            <a:r>
              <a:rPr lang="en-US" b="1" dirty="0"/>
              <a:t>Divya K [1RR22MC006]</a:t>
            </a:r>
          </a:p>
          <a:p>
            <a:endParaRPr lang="en-US" b="1" dirty="0"/>
          </a:p>
        </p:txBody>
      </p:sp>
      <p:sp>
        <p:nvSpPr>
          <p:cNvPr id="18" name="Slide Number Placeholder 6">
            <a:extLst>
              <a:ext uri="{FF2B5EF4-FFF2-40B4-BE49-F238E27FC236}">
                <a16:creationId xmlns:a16="http://schemas.microsoft.com/office/drawing/2014/main" id="{1075D015-8418-2E47-4657-77F6C4F4BF01}"/>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1</a:t>
            </a:fld>
            <a:endParaRPr lang="en-US"/>
          </a:p>
        </p:txBody>
      </p:sp>
      <p:sp>
        <p:nvSpPr>
          <p:cNvPr id="20" name="Footer Placeholder 7">
            <a:extLst>
              <a:ext uri="{FF2B5EF4-FFF2-40B4-BE49-F238E27FC236}">
                <a16:creationId xmlns:a16="http://schemas.microsoft.com/office/drawing/2014/main" id="{9B7A1EB0-3F19-EFE8-2844-7DCABE6C0CAF}"/>
              </a:ext>
            </a:extLst>
          </p:cNvPr>
          <p:cNvSpPr>
            <a:spLocks noGrp="1"/>
          </p:cNvSpPr>
          <p:nvPr>
            <p:ph type="ftr" sz="quarter" idx="12"/>
          </p:nvPr>
        </p:nvSpPr>
        <p:spPr>
          <a:xfrm rot="16200000">
            <a:off x="-242952" y="1451500"/>
            <a:ext cx="1784352" cy="189457"/>
          </a:xfrm>
        </p:spPr>
        <p:txBody>
          <a:bodyPr anchor="ctr">
            <a:normAutofit/>
          </a:bodyPr>
          <a:lstStyle/>
          <a:p>
            <a:pPr>
              <a:lnSpc>
                <a:spcPct val="90000"/>
              </a:lnSpc>
              <a:spcAft>
                <a:spcPts val="600"/>
              </a:spcAft>
            </a:pPr>
            <a:r>
              <a:rPr lang="en-US" sz="1000"/>
              <a:t>Smart cattle system</a:t>
            </a:r>
          </a:p>
        </p:txBody>
      </p:sp>
      <p:pic>
        <p:nvPicPr>
          <p:cNvPr id="5" name="Picture Placeholder 4">
            <a:extLst>
              <a:ext uri="{FF2B5EF4-FFF2-40B4-BE49-F238E27FC236}">
                <a16:creationId xmlns:a16="http://schemas.microsoft.com/office/drawing/2014/main" id="{F8B829FC-0ACD-46C3-5D7E-74FB2C721D7D}"/>
              </a:ext>
            </a:extLst>
          </p:cNvPr>
          <p:cNvPicPr>
            <a:picLocks noGrp="1" noChangeAspect="1"/>
          </p:cNvPicPr>
          <p:nvPr>
            <p:ph type="pic" sz="quarter" idx="13"/>
          </p:nvPr>
        </p:nvPicPr>
        <p:blipFill>
          <a:blip r:embed="rId2"/>
          <a:srcRect/>
          <a:stretch/>
        </p:blipFill>
        <p:spPr>
          <a:xfrm>
            <a:off x="1298448" y="1828800"/>
            <a:ext cx="3200400" cy="3200400"/>
          </a:xfrm>
          <a:noFill/>
        </p:spPr>
      </p:pic>
    </p:spTree>
    <p:extLst>
      <p:ext uri="{BB962C8B-B14F-4D97-AF65-F5344CB8AC3E}">
        <p14:creationId xmlns:p14="http://schemas.microsoft.com/office/powerpoint/2010/main" val="85521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1295399" y="609600"/>
            <a:ext cx="10058400" cy="914400"/>
          </a:xfrm>
        </p:spPr>
        <p:txBody>
          <a:bodyPr anchor="t">
            <a:normAutofit/>
          </a:bodyPr>
          <a:lstStyle/>
          <a:p>
            <a:r>
              <a:rPr lang="en-US" dirty="0"/>
              <a:t>Introduction</a:t>
            </a: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1295400" y="1855945"/>
            <a:ext cx="5534236" cy="4352544"/>
          </a:xfrm>
        </p:spPr>
        <p:txBody>
          <a:bodyPr>
            <a:normAutofit/>
          </a:bodyPr>
          <a:lstStyle/>
          <a:p>
            <a:pPr algn="just"/>
            <a:r>
              <a:rPr lang="en-US" sz="2000" dirty="0"/>
              <a:t>A smart cattle system represents a modern and technologically advanced approach to managing and monitoring livestock. </a:t>
            </a:r>
          </a:p>
          <a:p>
            <a:pPr algn="just"/>
            <a:r>
              <a:rPr lang="en-US" sz="2000" dirty="0"/>
              <a:t>It leverages cutting-edge technologies, including internet of things (IoT) devices, sensors, to enhance the overall efficiency of cattle farming. </a:t>
            </a:r>
          </a:p>
          <a:p>
            <a:pPr algn="just"/>
            <a:r>
              <a:rPr lang="en-US" sz="2000" dirty="0"/>
              <a:t>By integrating these technologies, farmers can gain real-time insights into the health, behavior, and location of each individual animal. </a:t>
            </a:r>
          </a:p>
          <a:p>
            <a:pPr marL="0" indent="0" algn="just">
              <a:buNone/>
            </a:pPr>
            <a:endParaRPr lang="en-US" sz="2000" dirty="0"/>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solidFill>
                  <a:schemeClr val="tx1"/>
                </a:solidFill>
              </a:rPr>
              <a:pPr>
                <a:spcAft>
                  <a:spcPts val="600"/>
                </a:spcAft>
              </a:pPr>
              <a:t>2</a:t>
            </a:fld>
            <a:endParaRPr lang="en-US" dirty="0">
              <a:solidFill>
                <a:schemeClr val="tx1"/>
              </a:solidFill>
            </a:endParaRP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242952" y="1451500"/>
            <a:ext cx="1784352" cy="189457"/>
          </a:xfrm>
        </p:spPr>
        <p:txBody>
          <a:bodyPr anchor="ctr">
            <a:normAutofit/>
          </a:bodyPr>
          <a:lstStyle/>
          <a:p>
            <a:pPr>
              <a:lnSpc>
                <a:spcPct val="90000"/>
              </a:lnSpc>
              <a:spcAft>
                <a:spcPts val="600"/>
              </a:spcAft>
            </a:pPr>
            <a:r>
              <a:rPr lang="en-US" sz="1000"/>
              <a:t>Smart cattle system</a:t>
            </a:r>
          </a:p>
        </p:txBody>
      </p:sp>
      <p:pic>
        <p:nvPicPr>
          <p:cNvPr id="9" name="Picture 8" descr="Cows eating from trough">
            <a:extLst>
              <a:ext uri="{FF2B5EF4-FFF2-40B4-BE49-F238E27FC236}">
                <a16:creationId xmlns:a16="http://schemas.microsoft.com/office/drawing/2014/main" id="{E82E818E-B8DA-032D-9EB8-0EDA31F781AC}"/>
              </a:ext>
            </a:extLst>
          </p:cNvPr>
          <p:cNvPicPr>
            <a:picLocks noChangeAspect="1"/>
          </p:cNvPicPr>
          <p:nvPr/>
        </p:nvPicPr>
        <p:blipFill rotWithShape="1">
          <a:blip r:embed="rId2"/>
          <a:srcRect l="13328" r="12831" b="2"/>
          <a:stretch/>
        </p:blipFill>
        <p:spPr>
          <a:xfrm>
            <a:off x="6963507" y="1807933"/>
            <a:ext cx="4673997" cy="4225015"/>
          </a:xfrm>
          <a:prstGeom prst="rect">
            <a:avLst/>
          </a:prstGeom>
          <a:noFill/>
        </p:spPr>
      </p:pic>
    </p:spTree>
    <p:extLst>
      <p:ext uri="{BB962C8B-B14F-4D97-AF65-F5344CB8AC3E}">
        <p14:creationId xmlns:p14="http://schemas.microsoft.com/office/powerpoint/2010/main" val="28101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56334138-BCC0-66E5-1FBE-421DABBD1B42}"/>
              </a:ext>
            </a:extLst>
          </p:cNvPr>
          <p:cNvSpPr>
            <a:spLocks noGrp="1"/>
          </p:cNvSpPr>
          <p:nvPr>
            <p:ph type="title"/>
          </p:nvPr>
        </p:nvSpPr>
        <p:spPr>
          <a:xfrm>
            <a:off x="6102716" y="1008771"/>
            <a:ext cx="4996298" cy="983546"/>
          </a:xfrm>
        </p:spPr>
        <p:txBody>
          <a:bodyPr/>
          <a:lstStyle/>
          <a:p>
            <a:r>
              <a:rPr lang="en-IN" b="1" i="0" dirty="0">
                <a:solidFill>
                  <a:srgbClr val="374151"/>
                </a:solidFill>
                <a:effectLst/>
              </a:rPr>
              <a:t>Tumakuru: Cattle shed fire</a:t>
            </a:r>
            <a:endParaRPr lang="en-US" b="1" dirty="0"/>
          </a:p>
        </p:txBody>
      </p:sp>
      <p:pic>
        <p:nvPicPr>
          <p:cNvPr id="1026" name="Picture 2" descr="Tumakuru: Cattle shed catches fire: 25 goats, 9 cows burnt alive">
            <a:extLst>
              <a:ext uri="{FF2B5EF4-FFF2-40B4-BE49-F238E27FC236}">
                <a16:creationId xmlns:a16="http://schemas.microsoft.com/office/drawing/2014/main" id="{16FFE816-DA4C-71B0-919E-37E32113A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56" r="10102" b="3"/>
          <a:stretch/>
        </p:blipFill>
        <p:spPr bwMode="auto">
          <a:xfrm>
            <a:off x="1099702" y="2036984"/>
            <a:ext cx="4821782" cy="4121478"/>
          </a:xfrm>
          <a:prstGeom prst="rect">
            <a:avLst/>
          </a:prstGeom>
          <a:solidFill>
            <a:srgbClr val="FFFFFF"/>
          </a:solidFill>
        </p:spPr>
      </p:pic>
      <p:sp>
        <p:nvSpPr>
          <p:cNvPr id="3" name="Content Placeholder 2">
            <a:extLst>
              <a:ext uri="{FF2B5EF4-FFF2-40B4-BE49-F238E27FC236}">
                <a16:creationId xmlns:a16="http://schemas.microsoft.com/office/drawing/2014/main" id="{61267801-8A27-8FFE-E0D5-00FC41EC06F5}"/>
              </a:ext>
            </a:extLst>
          </p:cNvPr>
          <p:cNvSpPr>
            <a:spLocks noGrp="1"/>
          </p:cNvSpPr>
          <p:nvPr>
            <p:ph type="body" sz="half" idx="2"/>
          </p:nvPr>
        </p:nvSpPr>
        <p:spPr>
          <a:xfrm>
            <a:off x="6096000" y="2286000"/>
            <a:ext cx="5492770" cy="5429801"/>
          </a:xfrm>
        </p:spPr>
        <p:txBody>
          <a:bodyPr>
            <a:noAutofit/>
          </a:bodyPr>
          <a:lstStyle/>
          <a:p>
            <a:pPr algn="just">
              <a:lnSpc>
                <a:spcPct val="100000"/>
              </a:lnSpc>
            </a:pPr>
            <a:r>
              <a:rPr lang="en-US" sz="2000" b="1" i="0" dirty="0">
                <a:effectLst/>
              </a:rPr>
              <a:t>Tumakuru, Jan 14: </a:t>
            </a:r>
            <a:r>
              <a:rPr lang="en-US" sz="2000" i="0" dirty="0">
                <a:effectLst/>
              </a:rPr>
              <a:t>According to reports, an accidental fire broke out in a cattle shed in Kammanahalli village of Tumakuru Rural Constituency, resulting in the loss of 25 goats and 9 cows valued at lakhs of rupees. The shed, owned by a farmer named Chikkanna from Karahalli village, caught fire unintentionally. </a:t>
            </a:r>
          </a:p>
          <a:p>
            <a:pPr algn="just">
              <a:lnSpc>
                <a:spcPct val="100000"/>
              </a:lnSpc>
            </a:pPr>
            <a:r>
              <a:rPr lang="en-US" sz="2000" i="0" dirty="0">
                <a:effectLst/>
              </a:rPr>
              <a:t>Chikkanna mentioned that in addition to the livestock, various items such as a tractor, bike, 10 quintals of nuts, 600 coconuts, motor pump set cable, and a millet threshing machine were also destroyed in the fire. The estimated loss is around 30 lakh rupees.</a:t>
            </a:r>
            <a:endParaRPr lang="en-IN" sz="2000" dirty="0"/>
          </a:p>
        </p:txBody>
      </p:sp>
      <p:sp>
        <p:nvSpPr>
          <p:cNvPr id="5" name="Slide Number Placeholder 4">
            <a:extLst>
              <a:ext uri="{FF2B5EF4-FFF2-40B4-BE49-F238E27FC236}">
                <a16:creationId xmlns:a16="http://schemas.microsoft.com/office/drawing/2014/main" id="{47DD81E3-9EE3-49A4-2DC2-9624AA732E14}"/>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solidFill>
                  <a:schemeClr val="tx1"/>
                </a:solidFill>
              </a:rPr>
              <a:pPr>
                <a:spcAft>
                  <a:spcPts val="600"/>
                </a:spcAft>
              </a:pPr>
              <a:t>3</a:t>
            </a:fld>
            <a:endParaRPr lang="en-US" dirty="0">
              <a:solidFill>
                <a:schemeClr val="tx1"/>
              </a:solidFill>
            </a:endParaRPr>
          </a:p>
        </p:txBody>
      </p:sp>
      <p:sp>
        <p:nvSpPr>
          <p:cNvPr id="6" name="Footer Placeholder 5">
            <a:extLst>
              <a:ext uri="{FF2B5EF4-FFF2-40B4-BE49-F238E27FC236}">
                <a16:creationId xmlns:a16="http://schemas.microsoft.com/office/drawing/2014/main" id="{73BC0BC8-7AC6-6666-143F-29ACD5A811AC}"/>
              </a:ext>
            </a:extLst>
          </p:cNvPr>
          <p:cNvSpPr>
            <a:spLocks noGrp="1"/>
          </p:cNvSpPr>
          <p:nvPr>
            <p:ph type="ftr" sz="quarter" idx="12"/>
          </p:nvPr>
        </p:nvSpPr>
        <p:spPr>
          <a:xfrm rot="16200000">
            <a:off x="-288637" y="1405815"/>
            <a:ext cx="1875723" cy="189458"/>
          </a:xfrm>
        </p:spPr>
        <p:txBody>
          <a:bodyPr anchor="ctr">
            <a:normAutofit fontScale="92500"/>
          </a:bodyPr>
          <a:lstStyle/>
          <a:p>
            <a:pPr>
              <a:spcAft>
                <a:spcPts val="600"/>
              </a:spcAft>
            </a:pPr>
            <a:r>
              <a:rPr lang="en-US" dirty="0"/>
              <a:t>Smart cattle system </a:t>
            </a:r>
          </a:p>
        </p:txBody>
      </p:sp>
      <p:sp>
        <p:nvSpPr>
          <p:cNvPr id="2" name="TextBox 1">
            <a:extLst>
              <a:ext uri="{FF2B5EF4-FFF2-40B4-BE49-F238E27FC236}">
                <a16:creationId xmlns:a16="http://schemas.microsoft.com/office/drawing/2014/main" id="{14D0D0FA-0352-8175-7DD2-6FBC5EB4676D}"/>
              </a:ext>
            </a:extLst>
          </p:cNvPr>
          <p:cNvSpPr txBox="1"/>
          <p:nvPr/>
        </p:nvSpPr>
        <p:spPr>
          <a:xfrm>
            <a:off x="1099702" y="949758"/>
            <a:ext cx="4245429" cy="769441"/>
          </a:xfrm>
          <a:prstGeom prst="rect">
            <a:avLst/>
          </a:prstGeom>
          <a:noFill/>
        </p:spPr>
        <p:txBody>
          <a:bodyPr wrap="square" rtlCol="0">
            <a:spAutoFit/>
          </a:bodyPr>
          <a:lstStyle/>
          <a:p>
            <a:r>
              <a:rPr lang="en-US" sz="4400" dirty="0"/>
              <a:t>CASE STUDY</a:t>
            </a:r>
            <a:endParaRPr lang="en-IN" sz="4400" dirty="0"/>
          </a:p>
        </p:txBody>
      </p:sp>
    </p:spTree>
    <p:extLst>
      <p:ext uri="{BB962C8B-B14F-4D97-AF65-F5344CB8AC3E}">
        <p14:creationId xmlns:p14="http://schemas.microsoft.com/office/powerpoint/2010/main" val="2072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1295399" y="609600"/>
            <a:ext cx="10058400" cy="914400"/>
          </a:xfrm>
        </p:spPr>
        <p:txBody>
          <a:bodyPr anchor="t">
            <a:normAutofit/>
          </a:bodyPr>
          <a:lstStyle/>
          <a:p>
            <a:r>
              <a:rPr lang="en-US" dirty="0"/>
              <a:t>solution</a:t>
            </a:r>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1321070" y="1524000"/>
            <a:ext cx="5366657" cy="4352544"/>
          </a:xfrm>
        </p:spPr>
        <p:txBody>
          <a:bodyPr>
            <a:noAutofit/>
          </a:bodyPr>
          <a:lstStyle/>
          <a:p>
            <a:pPr marL="0" indent="0" algn="just">
              <a:buNone/>
            </a:pPr>
            <a:r>
              <a:rPr lang="en-US" sz="2000" dirty="0"/>
              <a:t>	Implementing an IoT-based smart cattle system utilizing GPS trackers, fire and smoke sensors, automatic door sensors, and moisture sensors is a strategic choice aimed at revolutionizing traditional cattle farming practices. </a:t>
            </a:r>
          </a:p>
          <a:p>
            <a:pPr marL="0" indent="0" algn="just">
              <a:buNone/>
            </a:pPr>
            <a:r>
              <a:rPr lang="en-US" sz="2000" dirty="0"/>
              <a:t>	The GPS trackers offer precise location monitoring, facilitating efficient grazing management and ensuring the safety of the herd. Integrating fire and smoke sensors adds a layer of security, promptly alerting farmers to potential threats and minimizing the risk of losses due to unforeseen incidents. </a:t>
            </a:r>
          </a:p>
          <a:p>
            <a:pPr marL="0" indent="0" algn="just">
              <a:buNone/>
            </a:pPr>
            <a:r>
              <a:rPr lang="en-US" sz="2000" dirty="0"/>
              <a:t>	Automatic door sensors streamline access control, enhancing security and ensuring a controlled environment. Additionally, moisture sensors contribute to optimized feeding practices by monitoring environmental conditions. </a:t>
            </a:r>
          </a:p>
          <a:p>
            <a:pPr marL="0" indent="0" algn="just">
              <a:buNone/>
            </a:pPr>
            <a:r>
              <a:rPr lang="en-US" sz="2000" dirty="0"/>
              <a:t>	</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solidFill>
                  <a:schemeClr val="tx1"/>
                </a:solidFill>
              </a:rPr>
              <a:pPr>
                <a:spcAft>
                  <a:spcPts val="600"/>
                </a:spcAft>
              </a:pPr>
              <a:t>4</a:t>
            </a:fld>
            <a:endParaRPr lang="en-US" dirty="0">
              <a:solidFill>
                <a:schemeClr val="tx1"/>
              </a:solidFill>
            </a:endParaRP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a:xfrm rot="16200000">
            <a:off x="-242952" y="1451500"/>
            <a:ext cx="1784352" cy="189457"/>
          </a:xfrm>
        </p:spPr>
        <p:txBody>
          <a:bodyPr anchor="ctr">
            <a:normAutofit/>
          </a:bodyPr>
          <a:lstStyle/>
          <a:p>
            <a:pPr>
              <a:lnSpc>
                <a:spcPct val="90000"/>
              </a:lnSpc>
              <a:spcAft>
                <a:spcPts val="600"/>
              </a:spcAft>
            </a:pPr>
            <a:r>
              <a:rPr lang="en-US" sz="1000"/>
              <a:t>Smart cattle system</a:t>
            </a:r>
          </a:p>
        </p:txBody>
      </p:sp>
      <p:pic>
        <p:nvPicPr>
          <p:cNvPr id="7" name="Video 6" descr="Windmills">
            <a:extLst>
              <a:ext uri="{FF2B5EF4-FFF2-40B4-BE49-F238E27FC236}">
                <a16:creationId xmlns:a16="http://schemas.microsoft.com/office/drawing/2014/main" id="{448A8AFA-D601-687B-3B35-60CCA82D1A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866" r="13242" b="-1"/>
          <a:stretch/>
        </p:blipFill>
        <p:spPr>
          <a:xfrm>
            <a:off x="6948092" y="331202"/>
            <a:ext cx="4815078" cy="3820611"/>
          </a:xfrm>
          <a:prstGeom prst="rect">
            <a:avLst/>
          </a:prstGeom>
          <a:noFill/>
        </p:spPr>
      </p:pic>
      <p:sp>
        <p:nvSpPr>
          <p:cNvPr id="6" name="TextBox 5">
            <a:extLst>
              <a:ext uri="{FF2B5EF4-FFF2-40B4-BE49-F238E27FC236}">
                <a16:creationId xmlns:a16="http://schemas.microsoft.com/office/drawing/2014/main" id="{9CD5C0CE-29A6-9F1A-EE95-15D2B53D6242}"/>
              </a:ext>
            </a:extLst>
          </p:cNvPr>
          <p:cNvSpPr txBox="1"/>
          <p:nvPr/>
        </p:nvSpPr>
        <p:spPr>
          <a:xfrm>
            <a:off x="6948093" y="4637314"/>
            <a:ext cx="4815077" cy="2031325"/>
          </a:xfrm>
          <a:prstGeom prst="rect">
            <a:avLst/>
          </a:prstGeom>
          <a:noFill/>
        </p:spPr>
        <p:txBody>
          <a:bodyPr wrap="square" rtlCol="0">
            <a:spAutoFit/>
          </a:bodyPr>
          <a:lstStyle/>
          <a:p>
            <a:pPr algn="just"/>
            <a:r>
              <a:rPr lang="en-US" sz="1800" dirty="0"/>
              <a:t>	This comprehensive approach not only improves operational efficiency but also empowers farmers with real-time data insights for informed decision-making, ultimately elevating the overall productivity and sustainability of cattle farming.</a:t>
            </a:r>
          </a:p>
          <a:p>
            <a:pPr algn="just"/>
            <a:endParaRPr lang="en-IN" dirty="0"/>
          </a:p>
        </p:txBody>
      </p:sp>
    </p:spTree>
    <p:extLst>
      <p:ext uri="{BB962C8B-B14F-4D97-AF65-F5344CB8AC3E}">
        <p14:creationId xmlns:p14="http://schemas.microsoft.com/office/powerpoint/2010/main" val="24870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0FF32C0-DBD8-C227-34D3-EF1579BF5D18}"/>
              </a:ext>
            </a:extLst>
          </p:cNvPr>
          <p:cNvSpPr>
            <a:spLocks noGrp="1"/>
          </p:cNvSpPr>
          <p:nvPr>
            <p:ph type="pic" sz="quarter" idx="30"/>
          </p:nvPr>
        </p:nvSpPr>
        <p:spPr>
          <a:xfrm>
            <a:off x="1683730" y="845058"/>
            <a:ext cx="7826756" cy="1682496"/>
          </a:xfrm>
        </p:spPr>
        <p:txBody>
          <a:bodyPr/>
          <a:lstStyle/>
          <a:p>
            <a:r>
              <a:rPr lang="en-US" sz="3600" b="1" dirty="0">
                <a:latin typeface="+mj-lt"/>
              </a:rPr>
              <a:t>Applications Of Smart Cattle System</a:t>
            </a:r>
            <a:endParaRPr lang="en-IN" sz="3600" b="1" dirty="0">
              <a:latin typeface="+mj-lt"/>
            </a:endParaRPr>
          </a:p>
        </p:txBody>
      </p:sp>
      <p:sp>
        <p:nvSpPr>
          <p:cNvPr id="4" name="Slide Number Placeholder 3">
            <a:extLst>
              <a:ext uri="{FF2B5EF4-FFF2-40B4-BE49-F238E27FC236}">
                <a16:creationId xmlns:a16="http://schemas.microsoft.com/office/drawing/2014/main" id="{C33FBA29-F194-8644-A37A-832B0A0522F4}"/>
              </a:ext>
            </a:extLst>
          </p:cNvPr>
          <p:cNvSpPr>
            <a:spLocks noGrp="1"/>
          </p:cNvSpPr>
          <p:nvPr>
            <p:ph type="sldNum" sz="quarter" idx="10"/>
          </p:nvPr>
        </p:nvSpPr>
        <p:spPr>
          <a:xfrm>
            <a:off x="420623" y="6019801"/>
            <a:ext cx="506839" cy="420188"/>
          </a:xfrm>
        </p:spPr>
        <p:txBody>
          <a:bodyPr/>
          <a:lstStyle/>
          <a:p>
            <a:fld id="{75DF2D63-3FF5-D547-96B9-BE9CCD1ABA58}" type="slidenum">
              <a:rPr lang="en-US" smtClean="0">
                <a:solidFill>
                  <a:schemeClr val="tx1"/>
                </a:solidFill>
                <a:latin typeface="+mj-lt"/>
              </a:rPr>
              <a:pPr/>
              <a:t>5</a:t>
            </a:fld>
            <a:endParaRPr lang="en-US" dirty="0">
              <a:solidFill>
                <a:schemeClr val="tx1"/>
              </a:solidFill>
              <a:latin typeface="+mj-lt"/>
            </a:endParaRPr>
          </a:p>
        </p:txBody>
      </p:sp>
      <p:sp>
        <p:nvSpPr>
          <p:cNvPr id="5" name="Footer Placeholder 4">
            <a:extLst>
              <a:ext uri="{FF2B5EF4-FFF2-40B4-BE49-F238E27FC236}">
                <a16:creationId xmlns:a16="http://schemas.microsoft.com/office/drawing/2014/main" id="{EB049AA5-2C38-6165-668C-7E70C68B0A45}"/>
              </a:ext>
            </a:extLst>
          </p:cNvPr>
          <p:cNvSpPr>
            <a:spLocks noGrp="1"/>
          </p:cNvSpPr>
          <p:nvPr>
            <p:ph type="ftr" sz="quarter" idx="11"/>
          </p:nvPr>
        </p:nvSpPr>
        <p:spPr>
          <a:xfrm rot="16200000">
            <a:off x="-425971" y="1267850"/>
            <a:ext cx="2151022" cy="190088"/>
          </a:xfrm>
        </p:spPr>
        <p:txBody>
          <a:bodyPr/>
          <a:lstStyle/>
          <a:p>
            <a:r>
              <a:rPr lang="en-US" dirty="0">
                <a:latin typeface="+mj-lt"/>
              </a:rPr>
              <a:t>Smart cattle system</a:t>
            </a:r>
          </a:p>
        </p:txBody>
      </p:sp>
      <p:sp>
        <p:nvSpPr>
          <p:cNvPr id="7" name="Text Placeholder 6">
            <a:extLst>
              <a:ext uri="{FF2B5EF4-FFF2-40B4-BE49-F238E27FC236}">
                <a16:creationId xmlns:a16="http://schemas.microsoft.com/office/drawing/2014/main" id="{27C72D95-773F-0AE8-0673-EF6C1C71CCA4}"/>
              </a:ext>
            </a:extLst>
          </p:cNvPr>
          <p:cNvSpPr>
            <a:spLocks noGrp="1"/>
          </p:cNvSpPr>
          <p:nvPr>
            <p:ph type="body" sz="quarter" idx="18"/>
          </p:nvPr>
        </p:nvSpPr>
        <p:spPr>
          <a:xfrm>
            <a:off x="1954355" y="3252539"/>
            <a:ext cx="2844510" cy="411476"/>
          </a:xfrm>
        </p:spPr>
        <p:txBody>
          <a:bodyPr/>
          <a:lstStyle/>
          <a:p>
            <a:r>
              <a:rPr lang="en-IN" b="1" i="0" dirty="0">
                <a:effectLst/>
                <a:latin typeface="Söhne"/>
              </a:rPr>
              <a:t>Early Fire Detection</a:t>
            </a:r>
            <a:endParaRPr lang="en-IN" b="1" cap="none" dirty="0"/>
          </a:p>
        </p:txBody>
      </p:sp>
      <p:sp>
        <p:nvSpPr>
          <p:cNvPr id="8" name="Text Placeholder 7">
            <a:extLst>
              <a:ext uri="{FF2B5EF4-FFF2-40B4-BE49-F238E27FC236}">
                <a16:creationId xmlns:a16="http://schemas.microsoft.com/office/drawing/2014/main" id="{CDD50B96-78D1-97E9-3867-D4CD839B4786}"/>
              </a:ext>
            </a:extLst>
          </p:cNvPr>
          <p:cNvSpPr>
            <a:spLocks noGrp="1"/>
          </p:cNvSpPr>
          <p:nvPr>
            <p:ph type="body" sz="quarter" idx="20"/>
          </p:nvPr>
        </p:nvSpPr>
        <p:spPr>
          <a:xfrm>
            <a:off x="5138603" y="3252539"/>
            <a:ext cx="2844510" cy="411476"/>
          </a:xfrm>
        </p:spPr>
        <p:txBody>
          <a:bodyPr/>
          <a:lstStyle/>
          <a:p>
            <a:r>
              <a:rPr lang="en-IN" b="1" i="0" dirty="0">
                <a:effectLst/>
                <a:latin typeface="Söhne"/>
              </a:rPr>
              <a:t>Environmental Monitoring</a:t>
            </a:r>
            <a:endParaRPr lang="en-IN" b="1" cap="none" dirty="0"/>
          </a:p>
        </p:txBody>
      </p:sp>
      <p:sp>
        <p:nvSpPr>
          <p:cNvPr id="9" name="Text Placeholder 8">
            <a:extLst>
              <a:ext uri="{FF2B5EF4-FFF2-40B4-BE49-F238E27FC236}">
                <a16:creationId xmlns:a16="http://schemas.microsoft.com/office/drawing/2014/main" id="{DDDC9E11-37C6-6902-2FD7-4EB2AF68671E}"/>
              </a:ext>
            </a:extLst>
          </p:cNvPr>
          <p:cNvSpPr>
            <a:spLocks noGrp="1"/>
          </p:cNvSpPr>
          <p:nvPr>
            <p:ph type="body" sz="quarter" idx="22"/>
          </p:nvPr>
        </p:nvSpPr>
        <p:spPr>
          <a:xfrm>
            <a:off x="8712926" y="3252539"/>
            <a:ext cx="2069446" cy="567073"/>
          </a:xfrm>
        </p:spPr>
        <p:txBody>
          <a:bodyPr/>
          <a:lstStyle/>
          <a:p>
            <a:r>
              <a:rPr lang="en-IN" b="1" i="0" dirty="0">
                <a:effectLst/>
                <a:latin typeface="Söhne"/>
              </a:rPr>
              <a:t>Location Tracking</a:t>
            </a:r>
            <a:endParaRPr lang="en-IN" b="1" cap="none" spc="0" dirty="0"/>
          </a:p>
        </p:txBody>
      </p:sp>
      <p:sp>
        <p:nvSpPr>
          <p:cNvPr id="12" name="Text Placeholder 11">
            <a:extLst>
              <a:ext uri="{FF2B5EF4-FFF2-40B4-BE49-F238E27FC236}">
                <a16:creationId xmlns:a16="http://schemas.microsoft.com/office/drawing/2014/main" id="{347B50D1-A5EF-6352-98FB-7865A4AEBEE1}"/>
              </a:ext>
            </a:extLst>
          </p:cNvPr>
          <p:cNvSpPr>
            <a:spLocks noGrp="1"/>
          </p:cNvSpPr>
          <p:nvPr>
            <p:ph type="body" sz="quarter" idx="19"/>
          </p:nvPr>
        </p:nvSpPr>
        <p:spPr>
          <a:xfrm>
            <a:off x="1954355" y="4238894"/>
            <a:ext cx="2578898" cy="1143000"/>
          </a:xfrm>
        </p:spPr>
        <p:txBody>
          <a:bodyPr/>
          <a:lstStyle/>
          <a:p>
            <a:pPr>
              <a:lnSpc>
                <a:spcPct val="150000"/>
              </a:lnSpc>
            </a:pPr>
            <a:r>
              <a:rPr lang="en-US" sz="1600" b="0" i="0" dirty="0">
                <a:solidFill>
                  <a:srgbClr val="374151"/>
                </a:solidFill>
                <a:effectLst/>
                <a:latin typeface="+mj-lt"/>
              </a:rPr>
              <a:t>Using fire and smoke sensors, the system can detect wildfires or on-farm fires early.</a:t>
            </a:r>
            <a:endParaRPr lang="en-IN" sz="1600" dirty="0">
              <a:latin typeface="+mj-lt"/>
            </a:endParaRPr>
          </a:p>
        </p:txBody>
      </p:sp>
      <p:sp>
        <p:nvSpPr>
          <p:cNvPr id="13" name="Text Placeholder 12">
            <a:extLst>
              <a:ext uri="{FF2B5EF4-FFF2-40B4-BE49-F238E27FC236}">
                <a16:creationId xmlns:a16="http://schemas.microsoft.com/office/drawing/2014/main" id="{C7943CB6-5937-BDBE-A3CD-545950532B7D}"/>
              </a:ext>
            </a:extLst>
          </p:cNvPr>
          <p:cNvSpPr>
            <a:spLocks noGrp="1"/>
          </p:cNvSpPr>
          <p:nvPr>
            <p:ph type="body" sz="quarter" idx="21"/>
          </p:nvPr>
        </p:nvSpPr>
        <p:spPr>
          <a:xfrm>
            <a:off x="5327109" y="4248777"/>
            <a:ext cx="2467498" cy="1143000"/>
          </a:xfrm>
        </p:spPr>
        <p:txBody>
          <a:bodyPr/>
          <a:lstStyle/>
          <a:p>
            <a:pPr>
              <a:lnSpc>
                <a:spcPct val="150000"/>
              </a:lnSpc>
            </a:pPr>
            <a:r>
              <a:rPr lang="en-IN" sz="1600" b="0" i="0" dirty="0">
                <a:solidFill>
                  <a:srgbClr val="374151"/>
                </a:solidFill>
                <a:effectLst/>
                <a:latin typeface="+mj-lt"/>
              </a:rPr>
              <a:t>Utilizing moisture sensors to monitor environmental conditions.</a:t>
            </a:r>
            <a:endParaRPr lang="en-IN" sz="1600" dirty="0">
              <a:latin typeface="+mj-lt"/>
            </a:endParaRPr>
          </a:p>
        </p:txBody>
      </p:sp>
      <p:sp>
        <p:nvSpPr>
          <p:cNvPr id="14" name="Text Placeholder 13">
            <a:extLst>
              <a:ext uri="{FF2B5EF4-FFF2-40B4-BE49-F238E27FC236}">
                <a16:creationId xmlns:a16="http://schemas.microsoft.com/office/drawing/2014/main" id="{AACF70C5-B27C-16A8-917B-537EDBDE6620}"/>
              </a:ext>
            </a:extLst>
          </p:cNvPr>
          <p:cNvSpPr>
            <a:spLocks noGrp="1"/>
          </p:cNvSpPr>
          <p:nvPr>
            <p:ph type="body" sz="quarter" idx="23"/>
          </p:nvPr>
        </p:nvSpPr>
        <p:spPr>
          <a:xfrm>
            <a:off x="8712926" y="4238894"/>
            <a:ext cx="2664824" cy="1300500"/>
          </a:xfrm>
        </p:spPr>
        <p:txBody>
          <a:bodyPr/>
          <a:lstStyle/>
          <a:p>
            <a:pPr>
              <a:lnSpc>
                <a:spcPct val="150000"/>
              </a:lnSpc>
            </a:pPr>
            <a:r>
              <a:rPr lang="en-US" sz="1600" b="0" i="0" dirty="0">
                <a:solidFill>
                  <a:srgbClr val="374151"/>
                </a:solidFill>
                <a:effectLst/>
                <a:latin typeface="+mj-lt"/>
              </a:rPr>
              <a:t>Integration of GPS trackers for precise location monitoring.</a:t>
            </a:r>
            <a:endParaRPr lang="en-IN" sz="1600" dirty="0">
              <a:latin typeface="+mj-lt"/>
            </a:endParaRPr>
          </a:p>
        </p:txBody>
      </p:sp>
      <p:sp>
        <p:nvSpPr>
          <p:cNvPr id="16" name="Text Placeholder 15">
            <a:extLst>
              <a:ext uri="{FF2B5EF4-FFF2-40B4-BE49-F238E27FC236}">
                <a16:creationId xmlns:a16="http://schemas.microsoft.com/office/drawing/2014/main" id="{9B02EC87-B903-818D-39AC-0A5743F9EE08}"/>
              </a:ext>
            </a:extLst>
          </p:cNvPr>
          <p:cNvSpPr>
            <a:spLocks noGrp="1"/>
          </p:cNvSpPr>
          <p:nvPr>
            <p:ph type="body" sz="quarter" idx="31"/>
          </p:nvPr>
        </p:nvSpPr>
        <p:spPr>
          <a:xfrm>
            <a:off x="2909096" y="2638738"/>
            <a:ext cx="91440" cy="411480"/>
          </a:xfrm>
        </p:spPr>
        <p:txBody>
          <a:bodyPr/>
          <a:lstStyle/>
          <a:p>
            <a:endParaRPr lang="en-IN" dirty="0">
              <a:latin typeface="+mj-lt"/>
            </a:endParaRPr>
          </a:p>
        </p:txBody>
      </p:sp>
      <p:sp>
        <p:nvSpPr>
          <p:cNvPr id="18" name="Text Placeholder 17">
            <a:extLst>
              <a:ext uri="{FF2B5EF4-FFF2-40B4-BE49-F238E27FC236}">
                <a16:creationId xmlns:a16="http://schemas.microsoft.com/office/drawing/2014/main" id="{C1D81CE9-C6DF-5EDA-70CA-9D734C20F6FD}"/>
              </a:ext>
            </a:extLst>
          </p:cNvPr>
          <p:cNvSpPr>
            <a:spLocks noGrp="1"/>
          </p:cNvSpPr>
          <p:nvPr>
            <p:ph type="body" sz="quarter" idx="33"/>
          </p:nvPr>
        </p:nvSpPr>
        <p:spPr>
          <a:xfrm>
            <a:off x="5913561" y="2638738"/>
            <a:ext cx="91440" cy="411480"/>
          </a:xfrm>
        </p:spPr>
        <p:txBody>
          <a:bodyPr/>
          <a:lstStyle/>
          <a:p>
            <a:endParaRPr lang="en-IN" dirty="0">
              <a:latin typeface="+mj-lt"/>
            </a:endParaRPr>
          </a:p>
        </p:txBody>
      </p:sp>
      <p:sp>
        <p:nvSpPr>
          <p:cNvPr id="19" name="Text Placeholder 18">
            <a:extLst>
              <a:ext uri="{FF2B5EF4-FFF2-40B4-BE49-F238E27FC236}">
                <a16:creationId xmlns:a16="http://schemas.microsoft.com/office/drawing/2014/main" id="{289D2402-8586-4DDD-714D-E46C150CB076}"/>
              </a:ext>
            </a:extLst>
          </p:cNvPr>
          <p:cNvSpPr>
            <a:spLocks noGrp="1"/>
          </p:cNvSpPr>
          <p:nvPr>
            <p:ph type="body" sz="quarter" idx="34"/>
          </p:nvPr>
        </p:nvSpPr>
        <p:spPr>
          <a:xfrm>
            <a:off x="9274629" y="2638738"/>
            <a:ext cx="91440" cy="411480"/>
          </a:xfrm>
        </p:spPr>
        <p:txBody>
          <a:bodyPr/>
          <a:lstStyle/>
          <a:p>
            <a:endParaRPr lang="en-IN" dirty="0">
              <a:latin typeface="+mj-lt"/>
            </a:endParaRPr>
          </a:p>
        </p:txBody>
      </p:sp>
    </p:spTree>
    <p:extLst>
      <p:ext uri="{BB962C8B-B14F-4D97-AF65-F5344CB8AC3E}">
        <p14:creationId xmlns:p14="http://schemas.microsoft.com/office/powerpoint/2010/main" val="411422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DF29-8D74-4332-7A93-A3B907A1A957}"/>
              </a:ext>
            </a:extLst>
          </p:cNvPr>
          <p:cNvSpPr>
            <a:spLocks noGrp="1"/>
          </p:cNvSpPr>
          <p:nvPr>
            <p:ph type="title"/>
          </p:nvPr>
        </p:nvSpPr>
        <p:spPr>
          <a:xfrm>
            <a:off x="1149534" y="466773"/>
            <a:ext cx="8490856" cy="914400"/>
          </a:xfrm>
        </p:spPr>
        <p:txBody>
          <a:bodyPr/>
          <a:lstStyle/>
          <a:p>
            <a:r>
              <a:rPr lang="en-US" sz="3600" dirty="0"/>
              <a:t>Hardware and software </a:t>
            </a:r>
            <a:br>
              <a:rPr lang="en-US" sz="3600" dirty="0"/>
            </a:br>
            <a:r>
              <a:rPr lang="en-US" sz="3600" dirty="0"/>
              <a:t>specifications </a:t>
            </a:r>
            <a:endParaRPr lang="en-IN" sz="3600" dirty="0"/>
          </a:p>
        </p:txBody>
      </p:sp>
      <p:sp>
        <p:nvSpPr>
          <p:cNvPr id="4" name="Slide Number Placeholder 3">
            <a:extLst>
              <a:ext uri="{FF2B5EF4-FFF2-40B4-BE49-F238E27FC236}">
                <a16:creationId xmlns:a16="http://schemas.microsoft.com/office/drawing/2014/main" id="{F09F4A58-2E17-9200-0B83-23A5E2E60BB9}"/>
              </a:ext>
            </a:extLst>
          </p:cNvPr>
          <p:cNvSpPr>
            <a:spLocks noGrp="1"/>
          </p:cNvSpPr>
          <p:nvPr>
            <p:ph type="sldNum" sz="quarter" idx="11"/>
          </p:nvPr>
        </p:nvSpPr>
        <p:spPr/>
        <p:txBody>
          <a:bodyPr/>
          <a:lstStyle/>
          <a:p>
            <a:fld id="{75DF2D63-3FF5-D547-96B9-BE9CCD1ABA58}" type="slidenum">
              <a:rPr lang="en-US" smtClean="0">
                <a:solidFill>
                  <a:schemeClr val="tx1"/>
                </a:solidFill>
              </a:rPr>
              <a:t>6</a:t>
            </a:fld>
            <a:endParaRPr lang="en-US" dirty="0">
              <a:solidFill>
                <a:schemeClr val="tx1"/>
              </a:solidFill>
            </a:endParaRPr>
          </a:p>
        </p:txBody>
      </p:sp>
      <p:sp>
        <p:nvSpPr>
          <p:cNvPr id="5" name="Footer Placeholder 4">
            <a:extLst>
              <a:ext uri="{FF2B5EF4-FFF2-40B4-BE49-F238E27FC236}">
                <a16:creationId xmlns:a16="http://schemas.microsoft.com/office/drawing/2014/main" id="{F72F5B8A-344F-886F-8F99-747FC547144A}"/>
              </a:ext>
            </a:extLst>
          </p:cNvPr>
          <p:cNvSpPr>
            <a:spLocks noGrp="1"/>
          </p:cNvSpPr>
          <p:nvPr>
            <p:ph type="ftr" sz="quarter" idx="12"/>
          </p:nvPr>
        </p:nvSpPr>
        <p:spPr/>
        <p:txBody>
          <a:bodyPr/>
          <a:lstStyle/>
          <a:p>
            <a:r>
              <a:rPr lang="en-US"/>
              <a:t>presentation title</a:t>
            </a:r>
            <a:endParaRPr lang="en-US" dirty="0"/>
          </a:p>
        </p:txBody>
      </p:sp>
      <p:grpSp>
        <p:nvGrpSpPr>
          <p:cNvPr id="6" name="Group 5">
            <a:extLst>
              <a:ext uri="{FF2B5EF4-FFF2-40B4-BE49-F238E27FC236}">
                <a16:creationId xmlns:a16="http://schemas.microsoft.com/office/drawing/2014/main" id="{D8554517-88CE-05E5-E9F4-7AA572B5DE61}"/>
              </a:ext>
            </a:extLst>
          </p:cNvPr>
          <p:cNvGrpSpPr/>
          <p:nvPr/>
        </p:nvGrpSpPr>
        <p:grpSpPr>
          <a:xfrm>
            <a:off x="1149533" y="1743146"/>
            <a:ext cx="4611593" cy="3508122"/>
            <a:chOff x="0" y="0"/>
            <a:chExt cx="1828800" cy="8120800"/>
          </a:xfrm>
        </p:grpSpPr>
        <p:sp>
          <p:nvSpPr>
            <p:cNvPr id="7" name="Rectangle 6">
              <a:extLst>
                <a:ext uri="{FF2B5EF4-FFF2-40B4-BE49-F238E27FC236}">
                  <a16:creationId xmlns:a16="http://schemas.microsoft.com/office/drawing/2014/main" id="{ADB08553-8651-47B5-046D-0541601AF8E7}"/>
                </a:ext>
              </a:extLst>
            </p:cNvPr>
            <p:cNvSpPr/>
            <p:nvPr/>
          </p:nvSpPr>
          <p:spPr>
            <a:xfrm>
              <a:off x="0" y="0"/>
              <a:ext cx="18288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8" name="Rectangle 7">
              <a:extLst>
                <a:ext uri="{FF2B5EF4-FFF2-40B4-BE49-F238E27FC236}">
                  <a16:creationId xmlns:a16="http://schemas.microsoft.com/office/drawing/2014/main" id="{75B32F50-4C57-9988-3F46-6C139B8E079C}"/>
                </a:ext>
              </a:extLst>
            </p:cNvPr>
            <p:cNvSpPr/>
            <p:nvPr/>
          </p:nvSpPr>
          <p:spPr>
            <a:xfrm>
              <a:off x="0" y="897039"/>
              <a:ext cx="1828800" cy="7223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0" rIns="109728" bIns="228600" numCol="1" spcCol="0" rtlCol="0" fromWordArt="0" anchor="t" anchorCtr="0" forceAA="0" compatLnSpc="1">
              <a:prstTxWarp prst="textNoShape">
                <a:avLst/>
              </a:prstTxWarp>
              <a:noAutofit/>
            </a:bodyPr>
            <a:lstStyle/>
            <a:p>
              <a:pPr marL="342891" indent="-342891">
                <a:lnSpc>
                  <a:spcPct val="115000"/>
                </a:lnSpc>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Arduino  Programming Board</a:t>
              </a:r>
              <a:endParaRPr lang="en-IN" kern="100" dirty="0">
                <a:solidFill>
                  <a:schemeClr val="tx1"/>
                </a:solidFill>
                <a:ea typeface="Aptos" panose="020B0004020202020204" pitchFamily="34" charset="0"/>
                <a:cs typeface="Times New Roman" panose="02020603050405020304" pitchFamily="18" charset="0"/>
              </a:endParaRPr>
            </a:p>
            <a:p>
              <a:pPr marL="342891" indent="-342891">
                <a:lnSpc>
                  <a:spcPct val="115000"/>
                </a:lnSpc>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GPS Module</a:t>
              </a:r>
              <a:endParaRPr lang="en-IN" kern="100" dirty="0">
                <a:solidFill>
                  <a:schemeClr val="tx1"/>
                </a:solidFill>
                <a:ea typeface="Aptos" panose="020B0004020202020204" pitchFamily="34" charset="0"/>
                <a:cs typeface="Times New Roman" panose="02020603050405020304" pitchFamily="18" charset="0"/>
              </a:endParaRPr>
            </a:p>
            <a:p>
              <a:pPr marL="342891" indent="-342891">
                <a:lnSpc>
                  <a:spcPct val="115000"/>
                </a:lnSpc>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Sensors</a:t>
              </a:r>
              <a:r>
                <a:rPr lang="en-US" kern="100" dirty="0">
                  <a:solidFill>
                    <a:schemeClr val="tx1"/>
                  </a:solidFill>
                  <a:ea typeface="Aptos" panose="020B0004020202020204" pitchFamily="34" charset="0"/>
                  <a:cs typeface="Times New Roman" panose="02020603050405020304" pitchFamily="18" charset="0"/>
                </a:rPr>
                <a:t> :</a:t>
              </a:r>
            </a:p>
            <a:p>
              <a:pPr>
                <a:lnSpc>
                  <a:spcPct val="115000"/>
                </a:lnSpc>
              </a:pPr>
              <a:r>
                <a:rPr lang="en-US" kern="100" dirty="0">
                  <a:solidFill>
                    <a:schemeClr val="tx1"/>
                  </a:solidFill>
                  <a:ea typeface="Aptos" panose="020B0004020202020204" pitchFamily="34" charset="0"/>
                  <a:cs typeface="Times New Roman" panose="02020603050405020304" pitchFamily="18" charset="0"/>
                </a:rPr>
                <a:t>         Motion Sensor PIR or RFID    [Radio- 	Frequency Identification]</a:t>
              </a:r>
              <a:endParaRPr lang="en-IN" kern="100" dirty="0">
                <a:solidFill>
                  <a:schemeClr val="tx1"/>
                </a:solidFill>
                <a:ea typeface="Aptos" panose="020B0004020202020204" pitchFamily="34" charset="0"/>
                <a:cs typeface="Times New Roman" panose="02020603050405020304" pitchFamily="18" charset="0"/>
              </a:endParaRPr>
            </a:p>
            <a:p>
              <a:pPr>
                <a:lnSpc>
                  <a:spcPct val="115000"/>
                </a:lnSpc>
                <a:spcAft>
                  <a:spcPts val="800"/>
                </a:spcAft>
              </a:pPr>
              <a:r>
                <a:rPr lang="en-IN" kern="100" dirty="0">
                  <a:solidFill>
                    <a:schemeClr val="tx1"/>
                  </a:solidFill>
                  <a:ea typeface="Aptos" panose="020B0004020202020204" pitchFamily="34" charset="0"/>
                  <a:cs typeface="Times New Roman" panose="02020603050405020304" pitchFamily="18" charset="0"/>
                </a:rPr>
                <a:t>          Fire and Smoke Sensors</a:t>
              </a:r>
            </a:p>
            <a:p>
              <a:pPr>
                <a:lnSpc>
                  <a:spcPct val="115000"/>
                </a:lnSpc>
                <a:spcAft>
                  <a:spcPts val="800"/>
                </a:spcAft>
              </a:pPr>
              <a:r>
                <a:rPr lang="en-IN" kern="100" dirty="0">
                  <a:solidFill>
                    <a:schemeClr val="tx1"/>
                  </a:solidFill>
                  <a:ea typeface="Aptos" panose="020B0004020202020204" pitchFamily="34" charset="0"/>
                  <a:cs typeface="Times New Roman" panose="02020603050405020304" pitchFamily="18" charset="0"/>
                </a:rPr>
                <a:t>          Moisture Sensor</a:t>
              </a:r>
            </a:p>
            <a:p>
              <a:pPr marL="342891" indent="-342891">
                <a:lnSpc>
                  <a:spcPct val="115000"/>
                </a:lnSpc>
                <a:spcAft>
                  <a:spcPts val="800"/>
                </a:spcAft>
                <a:buFont typeface="Symbol" panose="05050102010706020507" pitchFamily="18" charset="2"/>
                <a:buChar char=""/>
              </a:pPr>
              <a:endParaRPr lang="en-IN" sz="1600" kern="100" dirty="0">
                <a:solidFill>
                  <a:schemeClr val="tx1"/>
                </a:solidFill>
                <a:ea typeface="Aptos" panose="020B0004020202020204" pitchFamily="34" charset="0"/>
                <a:cs typeface="Times New Roman" panose="02020603050405020304" pitchFamily="18" charset="0"/>
              </a:endParaRPr>
            </a:p>
          </p:txBody>
        </p:sp>
        <p:sp>
          <p:nvSpPr>
            <p:cNvPr id="9" name="Text Box 204">
              <a:extLst>
                <a:ext uri="{FF2B5EF4-FFF2-40B4-BE49-F238E27FC236}">
                  <a16:creationId xmlns:a16="http://schemas.microsoft.com/office/drawing/2014/main" id="{C805C6D5-3092-94B1-952E-6AF092A7EAE5}"/>
                </a:ext>
              </a:extLst>
            </p:cNvPr>
            <p:cNvSpPr txBox="1"/>
            <p:nvPr/>
          </p:nvSpPr>
          <p:spPr>
            <a:xfrm>
              <a:off x="0" y="231821"/>
              <a:ext cx="1828800" cy="987448"/>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p>
              <a:r>
                <a:rPr lang="en-US" sz="2000" cap="all" dirty="0">
                  <a:solidFill>
                    <a:srgbClr val="156082"/>
                  </a:solidFill>
                  <a:latin typeface="Aptos Display" panose="020B0004020202020204" pitchFamily="34" charset="0"/>
                  <a:ea typeface="Times New Roman" panose="02020603050405020304" pitchFamily="18" charset="0"/>
                  <a:cs typeface="Times New Roman" panose="02020603050405020304" pitchFamily="18" charset="0"/>
                </a:rPr>
                <a:t>   hardware requirements</a:t>
              </a:r>
              <a:endParaRPr lang="en-IN" sz="2000" dirty="0">
                <a:ea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125D5A6B-113B-52E3-5E3E-185229D65219}"/>
              </a:ext>
            </a:extLst>
          </p:cNvPr>
          <p:cNvGrpSpPr/>
          <p:nvPr/>
        </p:nvGrpSpPr>
        <p:grpSpPr>
          <a:xfrm>
            <a:off x="6686277" y="1743147"/>
            <a:ext cx="4077517" cy="3508122"/>
            <a:chOff x="0" y="0"/>
            <a:chExt cx="1828800" cy="8151039"/>
          </a:xfrm>
        </p:grpSpPr>
        <p:sp>
          <p:nvSpPr>
            <p:cNvPr id="11" name="Rectangle 10">
              <a:extLst>
                <a:ext uri="{FF2B5EF4-FFF2-40B4-BE49-F238E27FC236}">
                  <a16:creationId xmlns:a16="http://schemas.microsoft.com/office/drawing/2014/main" id="{BD099E89-513C-F7C8-1878-3CA6E1A78B3C}"/>
                </a:ext>
              </a:extLst>
            </p:cNvPr>
            <p:cNvSpPr/>
            <p:nvPr/>
          </p:nvSpPr>
          <p:spPr>
            <a:xfrm>
              <a:off x="0" y="0"/>
              <a:ext cx="18288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Rectangle 11">
              <a:extLst>
                <a:ext uri="{FF2B5EF4-FFF2-40B4-BE49-F238E27FC236}">
                  <a16:creationId xmlns:a16="http://schemas.microsoft.com/office/drawing/2014/main" id="{71DF922C-9104-2329-9CB5-AAFA2CB7171A}"/>
                </a:ext>
              </a:extLst>
            </p:cNvPr>
            <p:cNvSpPr/>
            <p:nvPr/>
          </p:nvSpPr>
          <p:spPr>
            <a:xfrm>
              <a:off x="0" y="927279"/>
              <a:ext cx="1828800" cy="722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2880" rIns="109728" bIns="228600" numCol="1" spcCol="0" rtlCol="0" fromWordArt="0" anchor="t" anchorCtr="0" forceAA="0" compatLnSpc="1">
              <a:prstTxWarp prst="textNoShape">
                <a:avLst/>
              </a:prstTxWarp>
              <a:noAutofit/>
            </a:bodyPr>
            <a:lstStyle/>
            <a:p>
              <a:pPr marL="342891" indent="-342891">
                <a:lnSpc>
                  <a:spcPct val="115000"/>
                </a:lnSpc>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Arduino IDE</a:t>
              </a:r>
              <a:endParaRPr lang="en-IN" kern="100" dirty="0">
                <a:solidFill>
                  <a:schemeClr val="tx1"/>
                </a:solidFill>
                <a:ea typeface="Aptos" panose="020B0004020202020204" pitchFamily="34" charset="0"/>
                <a:cs typeface="Times New Roman" panose="02020603050405020304" pitchFamily="18" charset="0"/>
              </a:endParaRPr>
            </a:p>
            <a:p>
              <a:pPr marL="342891" indent="-342891">
                <a:lnSpc>
                  <a:spcPct val="115000"/>
                </a:lnSpc>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GPS Module Libraries [TinyGPS or TinyGPS++]</a:t>
              </a:r>
              <a:endParaRPr lang="en-IN" kern="100" dirty="0">
                <a:solidFill>
                  <a:schemeClr val="tx1"/>
                </a:solidFill>
                <a:ea typeface="Aptos" panose="020B0004020202020204" pitchFamily="34" charset="0"/>
                <a:cs typeface="Times New Roman" panose="02020603050405020304" pitchFamily="18" charset="0"/>
              </a:endParaRPr>
            </a:p>
            <a:p>
              <a:pPr marL="342891" indent="-342891">
                <a:lnSpc>
                  <a:spcPct val="115000"/>
                </a:lnSpc>
                <a:spcAft>
                  <a:spcPts val="800"/>
                </a:spcAft>
                <a:buFont typeface="Symbol" panose="05050102010706020507" pitchFamily="18" charset="2"/>
                <a:buChar char=""/>
              </a:pPr>
              <a:r>
                <a:rPr lang="en-US" b="1" kern="100" dirty="0">
                  <a:solidFill>
                    <a:schemeClr val="tx1"/>
                  </a:solidFill>
                  <a:ea typeface="Aptos" panose="020B0004020202020204" pitchFamily="34" charset="0"/>
                  <a:cs typeface="Times New Roman" panose="02020603050405020304" pitchFamily="18" charset="0"/>
                </a:rPr>
                <a:t>Programming Language [C or C++]</a:t>
              </a:r>
              <a:endParaRPr lang="en-IN" kern="100" dirty="0">
                <a:solidFill>
                  <a:schemeClr val="tx1"/>
                </a:solidFill>
                <a:ea typeface="Aptos" panose="020B0004020202020204" pitchFamily="34" charset="0"/>
                <a:cs typeface="Times New Roman" panose="02020603050405020304" pitchFamily="18" charset="0"/>
              </a:endParaRPr>
            </a:p>
          </p:txBody>
        </p:sp>
        <p:sp>
          <p:nvSpPr>
            <p:cNvPr id="13" name="Text Box 1367910672">
              <a:extLst>
                <a:ext uri="{FF2B5EF4-FFF2-40B4-BE49-F238E27FC236}">
                  <a16:creationId xmlns:a16="http://schemas.microsoft.com/office/drawing/2014/main" id="{4EFE1754-7688-552F-FC41-C7594AD9CDDD}"/>
                </a:ext>
              </a:extLst>
            </p:cNvPr>
            <p:cNvSpPr txBox="1"/>
            <p:nvPr/>
          </p:nvSpPr>
          <p:spPr>
            <a:xfrm>
              <a:off x="0" y="231821"/>
              <a:ext cx="1828800" cy="987448"/>
            </a:xfrm>
            <a:prstGeom prst="rect">
              <a:avLst/>
            </a:prstGeom>
            <a:solidFill>
              <a:schemeClr val="bg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p>
              <a:r>
                <a:rPr lang="en-US" sz="2000" cap="all" dirty="0">
                  <a:solidFill>
                    <a:srgbClr val="156082"/>
                  </a:solidFill>
                  <a:latin typeface="Aptos Display" panose="020B0004020202020204" pitchFamily="34" charset="0"/>
                  <a:ea typeface="Times New Roman" panose="02020603050405020304" pitchFamily="18" charset="0"/>
                  <a:cs typeface="Times New Roman" panose="02020603050405020304" pitchFamily="18" charset="0"/>
                </a:rPr>
                <a:t>   software requirements</a:t>
              </a:r>
              <a:endParaRPr lang="en-IN" sz="2000" dirty="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561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6C2B-9B86-04AD-23B1-901DD54E0940}"/>
              </a:ext>
            </a:extLst>
          </p:cNvPr>
          <p:cNvSpPr>
            <a:spLocks noGrp="1"/>
          </p:cNvSpPr>
          <p:nvPr>
            <p:ph type="title"/>
          </p:nvPr>
        </p:nvSpPr>
        <p:spPr/>
        <p:txBody>
          <a:bodyPr/>
          <a:lstStyle/>
          <a:p>
            <a:r>
              <a:rPr lang="en-US" dirty="0"/>
              <a:t>conclusion</a:t>
            </a:r>
            <a:endParaRPr lang="en-IN" dirty="0"/>
          </a:p>
        </p:txBody>
      </p:sp>
      <p:sp>
        <p:nvSpPr>
          <p:cNvPr id="3" name="Slide Number Placeholder 2">
            <a:extLst>
              <a:ext uri="{FF2B5EF4-FFF2-40B4-BE49-F238E27FC236}">
                <a16:creationId xmlns:a16="http://schemas.microsoft.com/office/drawing/2014/main" id="{3C466E77-40AE-C7EC-6DDC-547238C60550}"/>
              </a:ext>
            </a:extLst>
          </p:cNvPr>
          <p:cNvSpPr>
            <a:spLocks noGrp="1"/>
          </p:cNvSpPr>
          <p:nvPr>
            <p:ph type="sldNum" sz="quarter" idx="11"/>
          </p:nvPr>
        </p:nvSpPr>
        <p:spPr/>
        <p:txBody>
          <a:bodyPr/>
          <a:lstStyle/>
          <a:p>
            <a:fld id="{75DF2D63-3FF5-D547-96B9-BE9CCD1ABA58}" type="slidenum">
              <a:rPr lang="en-US" smtClean="0">
                <a:solidFill>
                  <a:schemeClr val="tx1"/>
                </a:solidFill>
              </a:rPr>
              <a:t>7</a:t>
            </a:fld>
            <a:endParaRPr lang="en-US" dirty="0">
              <a:solidFill>
                <a:schemeClr val="tx1"/>
              </a:solidFill>
            </a:endParaRPr>
          </a:p>
        </p:txBody>
      </p:sp>
      <p:sp>
        <p:nvSpPr>
          <p:cNvPr id="4" name="Footer Placeholder 3">
            <a:extLst>
              <a:ext uri="{FF2B5EF4-FFF2-40B4-BE49-F238E27FC236}">
                <a16:creationId xmlns:a16="http://schemas.microsoft.com/office/drawing/2014/main" id="{40D18A78-0F8D-6271-1E2B-E213BE0C0017}"/>
              </a:ext>
            </a:extLst>
          </p:cNvPr>
          <p:cNvSpPr>
            <a:spLocks noGrp="1"/>
          </p:cNvSpPr>
          <p:nvPr>
            <p:ph type="ftr" sz="quarter" idx="12"/>
          </p:nvPr>
        </p:nvSpPr>
        <p:spPr>
          <a:xfrm rot="16200000">
            <a:off x="-419439" y="1300507"/>
            <a:ext cx="2111834" cy="163962"/>
          </a:xfrm>
        </p:spPr>
        <p:txBody>
          <a:bodyPr/>
          <a:lstStyle/>
          <a:p>
            <a:r>
              <a:rPr lang="en-US" dirty="0"/>
              <a:t>Smart cattle system</a:t>
            </a:r>
          </a:p>
        </p:txBody>
      </p:sp>
      <p:sp>
        <p:nvSpPr>
          <p:cNvPr id="5" name="TextBox 4">
            <a:extLst>
              <a:ext uri="{FF2B5EF4-FFF2-40B4-BE49-F238E27FC236}">
                <a16:creationId xmlns:a16="http://schemas.microsoft.com/office/drawing/2014/main" id="{9604BF0F-7F5E-85BE-BA86-6AB37D38925F}"/>
              </a:ext>
            </a:extLst>
          </p:cNvPr>
          <p:cNvSpPr txBox="1"/>
          <p:nvPr/>
        </p:nvSpPr>
        <p:spPr>
          <a:xfrm>
            <a:off x="1138741" y="2166164"/>
            <a:ext cx="10135274" cy="923330"/>
          </a:xfrm>
          <a:prstGeom prst="rect">
            <a:avLst/>
          </a:prstGeom>
          <a:noFill/>
        </p:spPr>
        <p:txBody>
          <a:bodyPr wrap="square" rtlCol="0">
            <a:spAutoFit/>
          </a:bodyPr>
          <a:lstStyle/>
          <a:p>
            <a:pPr algn="just"/>
            <a:r>
              <a:rPr lang="en-US" dirty="0"/>
              <a:t>	A smart cattle system employs technologies like IoT sensors and GPS tracking to monitor and manage the health, location, and behavior of livestock, enabling farmers to make informed decisions for efficient livestock management.</a:t>
            </a:r>
            <a:endParaRPr lang="en-IN" dirty="0"/>
          </a:p>
        </p:txBody>
      </p:sp>
    </p:spTree>
    <p:extLst>
      <p:ext uri="{BB962C8B-B14F-4D97-AF65-F5344CB8AC3E}">
        <p14:creationId xmlns:p14="http://schemas.microsoft.com/office/powerpoint/2010/main" val="126139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4876363" y="497298"/>
            <a:ext cx="5760720" cy="548640"/>
          </a:xfrm>
        </p:spPr>
        <p:txBody>
          <a:bodyPr anchor="t">
            <a:normAutofit/>
          </a:bodyPr>
          <a:lstStyle/>
          <a:p>
            <a:r>
              <a:rPr lang="en-US" sz="3700" dirty="0"/>
              <a:t>Future scope</a:t>
            </a:r>
          </a:p>
        </p:txBody>
      </p:sp>
      <p:sp>
        <p:nvSpPr>
          <p:cNvPr id="10" name="Subtitle 9">
            <a:extLst>
              <a:ext uri="{FF2B5EF4-FFF2-40B4-BE49-F238E27FC236}">
                <a16:creationId xmlns:a16="http://schemas.microsoft.com/office/drawing/2014/main" id="{67D9C04C-425B-8D00-23BB-5E9C397029D3}"/>
              </a:ext>
            </a:extLst>
          </p:cNvPr>
          <p:cNvSpPr>
            <a:spLocks noGrp="1"/>
          </p:cNvSpPr>
          <p:nvPr>
            <p:ph idx="1"/>
          </p:nvPr>
        </p:nvSpPr>
        <p:spPr>
          <a:xfrm>
            <a:off x="4876363" y="1234541"/>
            <a:ext cx="7053040" cy="2057299"/>
          </a:xfrm>
        </p:spPr>
        <p:txBody>
          <a:bodyPr>
            <a:noAutofit/>
          </a:bodyPr>
          <a:lstStyle/>
          <a:p>
            <a:pPr algn="just">
              <a:lnSpc>
                <a:spcPct val="100000"/>
              </a:lnSpc>
            </a:pPr>
            <a:r>
              <a:rPr lang="en-US" sz="2400" b="1" dirty="0">
                <a:effectLst/>
              </a:rPr>
              <a:t>Enhanced animal health and welfare: </a:t>
            </a:r>
            <a:r>
              <a:rPr lang="en-US" b="0" i="0" dirty="0">
                <a:solidFill>
                  <a:srgbClr val="1F1F1F"/>
                </a:solidFill>
                <a:effectLst/>
                <a:latin typeface="+mj-lt"/>
              </a:rPr>
              <a:t>Sensors embedded in collars, feed bunks, or even implanted in animals can continuously track vital signs like temperature, heart rate, respiration, and movement. This data can be used to identify early signs of illness, allowing for prompt intervention and improved treatment outcomes.</a:t>
            </a:r>
            <a:endParaRPr lang="en-US" dirty="0">
              <a:effectLst/>
              <a:latin typeface="+mj-lt"/>
            </a:endParaRPr>
          </a:p>
          <a:p>
            <a:pPr algn="just"/>
            <a:br>
              <a:rPr lang="en-US" dirty="0">
                <a:effectLst/>
              </a:rPr>
            </a:br>
            <a:endParaRPr lang="en-US" cap="none" spc="0" dirty="0"/>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solidFill>
                  <a:schemeClr val="tx1"/>
                </a:solidFill>
              </a:rPr>
              <a:pPr>
                <a:spcAft>
                  <a:spcPts val="600"/>
                </a:spcAft>
              </a:pPr>
              <a:t>8</a:t>
            </a:fld>
            <a:endParaRPr lang="en-US" dirty="0">
              <a:solidFill>
                <a:schemeClr val="tx1"/>
              </a:solidFill>
            </a:endParaRPr>
          </a:p>
        </p:txBody>
      </p:sp>
      <p:sp>
        <p:nvSpPr>
          <p:cNvPr id="4" name="Footer Placeholder 3">
            <a:extLst>
              <a:ext uri="{FF2B5EF4-FFF2-40B4-BE49-F238E27FC236}">
                <a16:creationId xmlns:a16="http://schemas.microsoft.com/office/drawing/2014/main" id="{6D8B5CE3-4B9A-F4CE-7CFA-737572BD3527}"/>
              </a:ext>
            </a:extLst>
          </p:cNvPr>
          <p:cNvSpPr>
            <a:spLocks noGrp="1"/>
          </p:cNvSpPr>
          <p:nvPr>
            <p:ph type="ftr" sz="quarter" idx="12"/>
          </p:nvPr>
        </p:nvSpPr>
        <p:spPr>
          <a:xfrm rot="16200000">
            <a:off x="-242952" y="1451500"/>
            <a:ext cx="1784352" cy="189457"/>
          </a:xfrm>
        </p:spPr>
        <p:txBody>
          <a:bodyPr anchor="ctr">
            <a:normAutofit/>
          </a:bodyPr>
          <a:lstStyle/>
          <a:p>
            <a:pPr>
              <a:lnSpc>
                <a:spcPct val="90000"/>
              </a:lnSpc>
              <a:spcAft>
                <a:spcPts val="600"/>
              </a:spcAft>
            </a:pPr>
            <a:r>
              <a:rPr lang="en-US" sz="1000"/>
              <a:t>Smart cattle system</a:t>
            </a:r>
          </a:p>
        </p:txBody>
      </p:sp>
      <p:pic>
        <p:nvPicPr>
          <p:cNvPr id="12" name="Picture 11">
            <a:extLst>
              <a:ext uri="{FF2B5EF4-FFF2-40B4-BE49-F238E27FC236}">
                <a16:creationId xmlns:a16="http://schemas.microsoft.com/office/drawing/2014/main" id="{9251324D-ABA2-97FB-A64A-E704C6247C6D}"/>
              </a:ext>
            </a:extLst>
          </p:cNvPr>
          <p:cNvPicPr>
            <a:picLocks noChangeAspect="1"/>
          </p:cNvPicPr>
          <p:nvPr/>
        </p:nvPicPr>
        <p:blipFill rotWithShape="1">
          <a:blip r:embed="rId2"/>
          <a:srcRect t="8476" r="4149" b="5301"/>
          <a:stretch/>
        </p:blipFill>
        <p:spPr>
          <a:xfrm>
            <a:off x="1948815" y="486984"/>
            <a:ext cx="2832999" cy="2664000"/>
          </a:xfrm>
          <a:prstGeom prst="ellipse">
            <a:avLst/>
          </a:prstGeom>
          <a:noFill/>
        </p:spPr>
      </p:pic>
      <p:sp>
        <p:nvSpPr>
          <p:cNvPr id="7" name="TextBox 6">
            <a:extLst>
              <a:ext uri="{FF2B5EF4-FFF2-40B4-BE49-F238E27FC236}">
                <a16:creationId xmlns:a16="http://schemas.microsoft.com/office/drawing/2014/main" id="{0F5FB23B-BD59-6241-74E2-86F7467499CB}"/>
              </a:ext>
            </a:extLst>
          </p:cNvPr>
          <p:cNvSpPr txBox="1"/>
          <p:nvPr/>
        </p:nvSpPr>
        <p:spPr>
          <a:xfrm>
            <a:off x="4876363" y="4768315"/>
            <a:ext cx="6952454" cy="1077218"/>
          </a:xfrm>
          <a:prstGeom prst="rect">
            <a:avLst/>
          </a:prstGeom>
          <a:noFill/>
        </p:spPr>
        <p:txBody>
          <a:bodyPr wrap="square" rtlCol="0">
            <a:spAutoFit/>
          </a:bodyPr>
          <a:lstStyle/>
          <a:p>
            <a:pPr algn="just"/>
            <a:r>
              <a:rPr lang="en-IN" sz="2400" b="1" i="0" dirty="0">
                <a:effectLst/>
                <a:latin typeface="+mj-lt"/>
              </a:rPr>
              <a:t>Optimized farm management:</a:t>
            </a:r>
            <a:r>
              <a:rPr lang="en-US" sz="2000" b="0" i="0" dirty="0">
                <a:solidFill>
                  <a:srgbClr val="1F1F1F"/>
                </a:solidFill>
                <a:effectLst/>
                <a:latin typeface="+mj-lt"/>
              </a:rPr>
              <a:t>Drones equipped with AI can monitor pasture health, track herd movement, and even detect strays, streamlining daily operations and reducing labor costs.</a:t>
            </a:r>
            <a:endParaRPr lang="en-IN" sz="2000" b="1" dirty="0">
              <a:latin typeface="+mj-lt"/>
            </a:endParaRPr>
          </a:p>
        </p:txBody>
      </p:sp>
      <p:pic>
        <p:nvPicPr>
          <p:cNvPr id="8" name="Picture 7">
            <a:extLst>
              <a:ext uri="{FF2B5EF4-FFF2-40B4-BE49-F238E27FC236}">
                <a16:creationId xmlns:a16="http://schemas.microsoft.com/office/drawing/2014/main" id="{E7640EA9-22C4-2D7A-8319-AFF071A6022D}"/>
              </a:ext>
            </a:extLst>
          </p:cNvPr>
          <p:cNvPicPr>
            <a:picLocks noChangeAspect="1"/>
          </p:cNvPicPr>
          <p:nvPr/>
        </p:nvPicPr>
        <p:blipFill>
          <a:blip r:embed="rId3"/>
          <a:srcRect l="22168" r="22168"/>
          <a:stretch/>
        </p:blipFill>
        <p:spPr>
          <a:xfrm>
            <a:off x="2047289" y="3958184"/>
            <a:ext cx="2868603" cy="2697480"/>
          </a:xfrm>
          <a:prstGeom prst="ellipse">
            <a:avLst/>
          </a:prstGeom>
          <a:noFill/>
        </p:spPr>
      </p:pic>
    </p:spTree>
    <p:extLst>
      <p:ext uri="{BB962C8B-B14F-4D97-AF65-F5344CB8AC3E}">
        <p14:creationId xmlns:p14="http://schemas.microsoft.com/office/powerpoint/2010/main" val="259085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ACBB-CD23-55FD-9C2F-3A95BA3E0DB7}"/>
              </a:ext>
            </a:extLst>
          </p:cNvPr>
          <p:cNvSpPr>
            <a:spLocks noGrp="1"/>
          </p:cNvSpPr>
          <p:nvPr>
            <p:ph type="sldNum" sz="quarter" idx="11"/>
          </p:nvPr>
        </p:nvSpPr>
        <p:spPr/>
        <p:txBody>
          <a:bodyPr/>
          <a:lstStyle/>
          <a:p>
            <a:r>
              <a:rPr lang="en-US" dirty="0">
                <a:solidFill>
                  <a:schemeClr val="tx1"/>
                </a:solidFill>
              </a:rPr>
              <a:t>10</a:t>
            </a:r>
          </a:p>
          <a:p>
            <a:endParaRPr lang="en-US" dirty="0">
              <a:solidFill>
                <a:schemeClr val="tx1"/>
              </a:solidFill>
            </a:endParaRPr>
          </a:p>
        </p:txBody>
      </p:sp>
      <p:sp>
        <p:nvSpPr>
          <p:cNvPr id="3" name="Footer Placeholder 2">
            <a:extLst>
              <a:ext uri="{FF2B5EF4-FFF2-40B4-BE49-F238E27FC236}">
                <a16:creationId xmlns:a16="http://schemas.microsoft.com/office/drawing/2014/main" id="{5FDF7042-713E-B0BB-8379-81874F9C30A2}"/>
              </a:ext>
            </a:extLst>
          </p:cNvPr>
          <p:cNvSpPr>
            <a:spLocks noGrp="1"/>
          </p:cNvSpPr>
          <p:nvPr>
            <p:ph type="ftr" sz="quarter" idx="12"/>
          </p:nvPr>
        </p:nvSpPr>
        <p:spPr>
          <a:xfrm rot="16200000">
            <a:off x="-347594" y="1307039"/>
            <a:ext cx="2033456" cy="229276"/>
          </a:xfrm>
        </p:spPr>
        <p:txBody>
          <a:bodyPr/>
          <a:lstStyle/>
          <a:p>
            <a:r>
              <a:rPr lang="en-US" dirty="0"/>
              <a:t>Smart cattle system</a:t>
            </a:r>
          </a:p>
        </p:txBody>
      </p:sp>
      <p:sp>
        <p:nvSpPr>
          <p:cNvPr id="4" name="TextBox 3">
            <a:extLst>
              <a:ext uri="{FF2B5EF4-FFF2-40B4-BE49-F238E27FC236}">
                <a16:creationId xmlns:a16="http://schemas.microsoft.com/office/drawing/2014/main" id="{0B3B33E7-2383-B4D6-0C4E-CB23F5B7D4CD}"/>
              </a:ext>
            </a:extLst>
          </p:cNvPr>
          <p:cNvSpPr txBox="1"/>
          <p:nvPr/>
        </p:nvSpPr>
        <p:spPr>
          <a:xfrm>
            <a:off x="2251166" y="2546407"/>
            <a:ext cx="7689668" cy="2800767"/>
          </a:xfrm>
          <a:prstGeom prst="rect">
            <a:avLst/>
          </a:prstGeom>
          <a:noFill/>
        </p:spPr>
        <p:txBody>
          <a:bodyPr wrap="square" rtlCol="0">
            <a:spAutoFit/>
          </a:bodyPr>
          <a:lstStyle/>
          <a:p>
            <a:pPr algn="ctr"/>
            <a:r>
              <a:rPr lang="en-US" sz="8800" dirty="0">
                <a:solidFill>
                  <a:schemeClr val="accent1">
                    <a:lumMod val="60000"/>
                    <a:lumOff val="40000"/>
                  </a:schemeClr>
                </a:solidFill>
              </a:rPr>
              <a:t>THANK YOU 🙏</a:t>
            </a:r>
            <a:endParaRPr lang="en-IN" sz="8800" dirty="0">
              <a:solidFill>
                <a:schemeClr val="accent1">
                  <a:lumMod val="60000"/>
                  <a:lumOff val="40000"/>
                </a:schemeClr>
              </a:solidFill>
            </a:endParaRPr>
          </a:p>
        </p:txBody>
      </p:sp>
    </p:spTree>
    <p:extLst>
      <p:ext uri="{BB962C8B-B14F-4D97-AF65-F5344CB8AC3E}">
        <p14:creationId xmlns:p14="http://schemas.microsoft.com/office/powerpoint/2010/main" val="2403421216"/>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fo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{7F1A71CE-24B0-4E64-8919-177D17082CA1}tf67061901_win32</Template>
  <TotalTime>324</TotalTime>
  <Words>613</Words>
  <Application>Microsoft Office PowerPoint</Application>
  <PresentationFormat>Widescreen</PresentationFormat>
  <Paragraphs>61</Paragraphs>
  <Slides>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Aptos Display</vt:lpstr>
      <vt:lpstr>Arial</vt:lpstr>
      <vt:lpstr>Calibri</vt:lpstr>
      <vt:lpstr>Posterama</vt:lpstr>
      <vt:lpstr>Söhne</vt:lpstr>
      <vt:lpstr>Symbol</vt:lpstr>
      <vt:lpstr>Times New Roman</vt:lpstr>
      <vt:lpstr>Office Theme</vt:lpstr>
      <vt:lpstr>Iot-Smart cattle system</vt:lpstr>
      <vt:lpstr>Introduction</vt:lpstr>
      <vt:lpstr>Tumakuru: Cattle shed fire</vt:lpstr>
      <vt:lpstr>solution</vt:lpstr>
      <vt:lpstr>PowerPoint Presentation</vt:lpstr>
      <vt:lpstr>Hardware and software  specifications </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Iot-Smart cattle system</dc:title>
  <dc:creator>LAKSHMI KANTH</dc:creator>
  <cp:lastModifiedBy>LAKSHMI KANTH</cp:lastModifiedBy>
  <cp:revision>34</cp:revision>
  <dcterms:created xsi:type="dcterms:W3CDTF">2024-01-28T13:40:00Z</dcterms:created>
  <dcterms:modified xsi:type="dcterms:W3CDTF">2024-02-01T09:41:44Z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2024-01-28T14:23:59Z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50342911-c0f9-429a-a9f9-42e79298fb93</vt:lpwstr>
  </property>
  <property fmtid="{D5CDD505-2E9C-101B-9397-08002B2CF9AE}" pid="8" name="MSIP_Label_defa4170-0d19-0005-0004-bc88714345d2_ActionId">
    <vt:lpwstr>a710096b-fff4-4a1a-8467-00b387948a28</vt:lpwstr>
  </property>
  <property fmtid="{D5CDD505-2E9C-101B-9397-08002B2CF9AE}" pid="9" name="MSIP_Label_defa4170-0d19-0005-0004-bc88714345d2_ContentBits">
    <vt:lpwstr>0</vt:lpwstr>
  </property>
</Properties>
</file>